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5" r:id="rId6"/>
    <p:sldId id="267" r:id="rId7"/>
    <p:sldId id="273" r:id="rId8"/>
    <p:sldId id="274" r:id="rId9"/>
    <p:sldId id="269" r:id="rId10"/>
    <p:sldId id="268" r:id="rId11"/>
    <p:sldId id="270" r:id="rId12"/>
    <p:sldId id="271" r:id="rId13"/>
    <p:sldId id="258" r:id="rId14"/>
    <p:sldId id="261" r:id="rId15"/>
    <p:sldId id="275" r:id="rId16"/>
    <p:sldId id="262" r:id="rId17"/>
    <p:sldId id="272" r:id="rId18"/>
  </p:sldIdLst>
  <p:sldSz cx="14630400" cy="8229600"/>
  <p:notesSz cx="8229600" cy="14630400"/>
  <p:embeddedFontLst>
    <p:embeddedFont>
      <p:font typeface="Unbounded" pitchFamily="34" charset="0"/>
      <p:bold r:id="rId22"/>
    </p:embeddedFont>
    <p:embeddedFont>
      <p:font typeface="Unbounded" pitchFamily="34" charset="-122"/>
      <p:bold r:id="rId23"/>
    </p:embeddedFont>
    <p:embeddedFont>
      <p:font typeface="Unbounded" pitchFamily="34" charset="-120"/>
      <p:bold r:id="rId24"/>
    </p:embeddedFont>
    <p:embeddedFont>
      <p:font typeface="Segoe UI" panose="020B0502040204020203" charset="0"/>
      <p:regular r:id="rId25"/>
      <p:bold r:id="rId26"/>
      <p:italic r:id="rId27"/>
      <p:boldItalic r:id="rId28"/>
    </p:embeddedFont>
    <p:embeddedFont>
      <p:font typeface="Segoe UI Semibold" panose="020B0702040204020203" charset="0"/>
      <p:bold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  <p:embeddedFont>
      <p:font typeface="Calibri Light" panose="020F0302020204030204" charset="0"/>
      <p:regular r:id="rId34"/>
      <p:italic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F895"/>
    <a:srgbClr val="FC9B08"/>
    <a:srgbClr val="22C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14.fntdata"/><Relationship Id="rId34" Type="http://schemas.openxmlformats.org/officeDocument/2006/relationships/font" Target="fonts/font13.fntdata"/><Relationship Id="rId33" Type="http://schemas.openxmlformats.org/officeDocument/2006/relationships/font" Target="fonts/font12.fntdata"/><Relationship Id="rId32" Type="http://schemas.openxmlformats.org/officeDocument/2006/relationships/font" Target="fonts/font11.fntdata"/><Relationship Id="rId31" Type="http://schemas.openxmlformats.org/officeDocument/2006/relationships/font" Target="fonts/font10.fntdata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730080" y="730080"/>
            <a:ext cx="13163040" cy="846720"/>
          </a:xfrm>
        </p:spPr>
        <p:txBody>
          <a:bodyPr/>
          <a:lstStyle>
            <a:lvl1pPr algn="ctr">
              <a:defRPr sz="3840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734400" y="7577280"/>
            <a:ext cx="3240000" cy="38016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939200" y="7577280"/>
            <a:ext cx="4752000" cy="38016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10653120" y="7577280"/>
            <a:ext cx="3240000" cy="38016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0.png"/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Box 2"/>
          <p:cNvSpPr txBox="1"/>
          <p:nvPr/>
        </p:nvSpPr>
        <p:spPr>
          <a:xfrm>
            <a:off x="1099820" y="1953260"/>
            <a:ext cx="13206095" cy="22625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  <a:sym typeface="+mn-ea"/>
              </a:rPr>
              <a:t>Predicting Football Player Performance:</a:t>
            </a:r>
            <a:endParaRPr lang="en-US" sz="4400" dirty="0">
              <a:solidFill>
                <a:srgbClr val="FFFFFF"/>
              </a:solidFill>
              <a:latin typeface="Unbounded" pitchFamily="34" charset="0"/>
              <a:ea typeface="Unbounded" pitchFamily="34" charset="-122"/>
              <a:cs typeface="Unbounded" pitchFamily="34" charset="-120"/>
              <a:sym typeface="+mn-ea"/>
            </a:endParaRPr>
          </a:p>
        </p:txBody>
      </p:sp>
      <p:pic>
        <p:nvPicPr>
          <p:cNvPr id="4" name="Picture 3" descr="C:\Users\Admin\Pictures\data analyst\pandas_Projects1\9.PNG9"/>
          <p:cNvPicPr>
            <a:picLocks noChangeAspect="1"/>
          </p:cNvPicPr>
          <p:nvPr/>
        </p:nvPicPr>
        <p:blipFill>
          <a:blip r:embed="rId2"/>
          <a:srcRect l="184" t="139" r="1660"/>
          <a:stretch>
            <a:fillRect/>
          </a:stretch>
        </p:blipFill>
        <p:spPr>
          <a:xfrm>
            <a:off x="27305" y="-635"/>
            <a:ext cx="14603095" cy="823023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0" y="4499610"/>
            <a:ext cx="5453380" cy="3677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IN" sz="3200" b="1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Guide:</a:t>
            </a:r>
            <a:endParaRPr lang="en-US" altLang="en-IN" sz="3200" b="1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IN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Mr. Sayed Talha Hamid</a:t>
            </a:r>
            <a:br>
              <a:rPr lang="en-US" altLang="en-IN" sz="3200" b="1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</a:br>
            <a:br>
              <a:rPr lang="en-US" altLang="en-IN" sz="3200" b="1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</a:br>
            <a:r>
              <a:rPr lang="en-US" altLang="en-IN" sz="3200" b="1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Project By</a:t>
            </a:r>
            <a:r>
              <a:rPr lang="en-IN" altLang="en-US" sz="3200" b="1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 :</a:t>
            </a:r>
            <a:endParaRPr lang="en-IN" altLang="en-US" sz="3200" b="1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pPr lvl="1"/>
            <a:r>
              <a:rPr lang="en-IN" altLang="en-US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1. Amarnath Shend</a:t>
            </a:r>
            <a:r>
              <a:rPr lang="en-US" altLang="en-IN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e</a:t>
            </a:r>
            <a:endParaRPr lang="en-IN" altLang="en-US" sz="32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pPr lvl="1"/>
            <a:r>
              <a:rPr lang="en-IN" altLang="en-US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2. Rag</a:t>
            </a:r>
            <a:r>
              <a:rPr lang="en-US" altLang="en-IN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hi</a:t>
            </a:r>
            <a:r>
              <a:rPr lang="en-IN" altLang="en-US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ni Mahajan</a:t>
            </a:r>
            <a:endParaRPr lang="en-IN" altLang="en-US" sz="32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pPr lvl="1"/>
            <a:r>
              <a:rPr lang="en-IN" altLang="en-US" sz="32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3. Aarti Patil</a:t>
            </a:r>
            <a:endParaRPr lang="en-IN" altLang="en-US" sz="32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pPr lvl="1"/>
            <a:endParaRPr lang="en-IN" altLang="en-US" sz="32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84530" y="1636395"/>
            <a:ext cx="9303385" cy="1765300"/>
          </a:xfrm>
          <a:prstGeom prst="rect">
            <a:avLst/>
          </a:prstGeom>
          <a:ln w="6350" cap="flat" cmpd="sng" algn="ctr">
            <a:solidFill>
              <a:schemeClr val="accent1"/>
            </a:solidFill>
            <a:prstDash val="dash"/>
            <a:miter lim="800000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square" rtlCol="0">
            <a:noAutofit/>
          </a:bodyPr>
          <a:p>
            <a:pPr marL="0" indent="0" algn="ctr">
              <a:lnSpc>
                <a:spcPts val="5500"/>
              </a:lnSpc>
              <a:buNone/>
            </a:pPr>
            <a:r>
              <a:rPr lang="en-US" altLang="en-IN" sz="6000" b="1" dirty="0">
                <a:solidFill>
                  <a:srgbClr val="FC9B08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FIFA World Cup Analyasis</a:t>
            </a:r>
            <a:endParaRPr lang="en-US" altLang="en-IN" sz="6000" b="1" dirty="0">
              <a:solidFill>
                <a:srgbClr val="FC9B08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7" name="Picture 6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3955" y="145415"/>
            <a:ext cx="1711960" cy="435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11640" y="635"/>
            <a:ext cx="5292090" cy="822896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-16510"/>
            <a:ext cx="9311640" cy="26009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Home- Away Team Goals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6" name="Picture 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69545"/>
            <a:ext cx="1647825" cy="419100"/>
          </a:xfrm>
          <a:prstGeom prst="rect">
            <a:avLst/>
          </a:prstGeom>
        </p:spPr>
      </p:pic>
      <p:pic>
        <p:nvPicPr>
          <p:cNvPr id="2" name="Picture 1" descr="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2468245"/>
            <a:ext cx="7882890" cy="51981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726758"/>
            <a:ext cx="7468553" cy="21120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1615559" y="4314468"/>
            <a:ext cx="28367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469493" y="3466981"/>
            <a:ext cx="283678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4314468"/>
            <a:ext cx="283678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615559" y="5972056"/>
            <a:ext cx="318456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467594"/>
            <a:ext cx="669071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7119818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7" name="Text Box 16"/>
          <p:cNvSpPr txBox="1"/>
          <p:nvPr/>
        </p:nvSpPr>
        <p:spPr>
          <a:xfrm>
            <a:off x="0" y="-16510"/>
            <a:ext cx="9108440" cy="22917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Player Perpormance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20" name="Picture 19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15" y="2279015"/>
            <a:ext cx="9107805" cy="5950585"/>
          </a:xfrm>
          <a:prstGeom prst="rect">
            <a:avLst/>
          </a:prstGeom>
        </p:spPr>
      </p:pic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070" y="0"/>
            <a:ext cx="5486400" cy="8229600"/>
          </a:xfrm>
          <a:prstGeom prst="rect">
            <a:avLst/>
          </a:prstGeom>
        </p:spPr>
      </p:pic>
      <p:pic>
        <p:nvPicPr>
          <p:cNvPr id="18" name="Picture 17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3825" y="135890"/>
            <a:ext cx="1612265" cy="3695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33560" y="0"/>
            <a:ext cx="51968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9982" y="992029"/>
            <a:ext cx="7524036" cy="20420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endParaRPr lang="en-US" sz="4250" dirty="0"/>
          </a:p>
        </p:txBody>
      </p:sp>
      <p:sp>
        <p:nvSpPr>
          <p:cNvPr id="5" name="Text 2"/>
          <p:cNvSpPr/>
          <p:nvPr/>
        </p:nvSpPr>
        <p:spPr>
          <a:xfrm>
            <a:off x="1041321" y="3612475"/>
            <a:ext cx="307050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4919067" y="3612475"/>
            <a:ext cx="2899291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7" name="Text Box 16"/>
          <p:cNvSpPr txBox="1"/>
          <p:nvPr/>
        </p:nvSpPr>
        <p:spPr>
          <a:xfrm>
            <a:off x="0" y="-16510"/>
            <a:ext cx="9458325" cy="22917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High Scoring Matches</a:t>
            </a:r>
            <a:b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</a:b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Due to Wining Conditions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8" name="Picture 17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3825" y="135890"/>
            <a:ext cx="1673860" cy="369570"/>
          </a:xfrm>
          <a:prstGeom prst="rect">
            <a:avLst/>
          </a:prstGeom>
        </p:spPr>
      </p:pic>
      <p:pic>
        <p:nvPicPr>
          <p:cNvPr id="6" name="Picture 5" descr="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" y="2275205"/>
            <a:ext cx="9324975" cy="59067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33560" y="0"/>
            <a:ext cx="5196840" cy="8229600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0" y="-16510"/>
            <a:ext cx="9458325" cy="22917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High Attendence Matches</a:t>
            </a:r>
            <a:b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</a:b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8" name="Picture 17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3825" y="135890"/>
            <a:ext cx="1673860" cy="369570"/>
          </a:xfrm>
          <a:prstGeom prst="rect">
            <a:avLst/>
          </a:prstGeom>
        </p:spPr>
      </p:pic>
      <p:pic>
        <p:nvPicPr>
          <p:cNvPr id="3" name="Picture 2" descr="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5205"/>
            <a:ext cx="9433560" cy="595439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750808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11640" y="635"/>
            <a:ext cx="5292090" cy="8228965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0" y="135890"/>
            <a:ext cx="9278620" cy="229171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Summary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8" name="Picture 17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3825" y="135890"/>
            <a:ext cx="1612265" cy="36957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40030" y="2849880"/>
            <a:ext cx="8394700" cy="443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This study analyzes historical FIFA data to highlight patterns in team dynamics and player performance.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Takeaways include: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Importance of predictive analytics in strategy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Impact of home-ground advantage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Historical benchmarks for team and player success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210185" y="3254375"/>
            <a:ext cx="6373495" cy="198628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" panose="020B0502040204020203" charset="0"/>
                <a:ea typeface="Unbounded" pitchFamily="34" charset="-122"/>
                <a:cs typeface="Segoe UI" panose="020B0502040204020203" charset="0"/>
                <a:sym typeface="+mn-ea"/>
              </a:rPr>
              <a:t>Thank You</a:t>
            </a:r>
            <a:endParaRPr lang="en-US" altLang="en-IN" sz="4400" dirty="0">
              <a:solidFill>
                <a:srgbClr val="FFFFFF"/>
              </a:solidFill>
              <a:latin typeface="Segoe UI" panose="020B0502040204020203" charset="0"/>
              <a:ea typeface="Unbounded" pitchFamily="34" charset="-122"/>
              <a:cs typeface="Segoe UI" panose="020B0502040204020203" charset="0"/>
              <a:sym typeface="+mn-ea"/>
            </a:endParaRPr>
          </a:p>
        </p:txBody>
      </p:sp>
      <p:pic>
        <p:nvPicPr>
          <p:cNvPr id="18" name="Picture 17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8180" y="135890"/>
            <a:ext cx="1128395" cy="3695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565" y="169545"/>
            <a:ext cx="7468870" cy="18929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endParaRPr lang="en-US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</a:endParaRPr>
          </a:p>
          <a:p>
            <a:pPr marL="0" indent="0" algn="ctr">
              <a:lnSpc>
                <a:spcPts val="5500"/>
              </a:lnSpc>
              <a:buNone/>
            </a:pPr>
            <a:r>
              <a:rPr lang="en-IN" altLang="en-US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</a:rPr>
              <a:t>Overview</a:t>
            </a:r>
            <a:r>
              <a:rPr lang="en-IN" alt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endParaRPr lang="en-IN" altLang="en-US" sz="4400" dirty="0">
              <a:solidFill>
                <a:srgbClr val="FFFFFF"/>
              </a:solidFill>
              <a:latin typeface="Unbounded" pitchFamily="34" charset="0"/>
              <a:ea typeface="Unbounded" pitchFamily="34" charset="-122"/>
              <a:cs typeface="Unbounded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75005" y="2674620"/>
            <a:ext cx="8100060" cy="39458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457200" algn="just">
              <a:lnSpc>
                <a:spcPts val="3000"/>
              </a:lnSpc>
              <a:buNone/>
            </a:pPr>
            <a:endParaRPr lang="en-US" altLang="en-US" sz="2000" dirty="0">
              <a:solidFill>
                <a:srgbClr val="CAD6DE"/>
              </a:solidFill>
              <a:latin typeface="Arial" panose="020B0604020202020204" pitchFamily="34" charset="0"/>
              <a:ea typeface="Cabin" pitchFamily="34" charset="-122"/>
              <a:cs typeface="Arial" panose="020B0604020202020204" pitchFamily="34" charset="0"/>
            </a:endParaRPr>
          </a:p>
        </p:txBody>
      </p:sp>
      <p:pic>
        <p:nvPicPr>
          <p:cNvPr id="7" name="Picture 6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0"/>
            <a:ext cx="5292090" cy="8228965"/>
          </a:xfrm>
          <a:prstGeom prst="rect">
            <a:avLst/>
          </a:prstGeom>
        </p:spPr>
      </p:pic>
      <p:pic>
        <p:nvPicPr>
          <p:cNvPr id="6" name="Picture 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69545"/>
            <a:ext cx="1647825" cy="4191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674370" y="2306320"/>
            <a:ext cx="7631430" cy="4765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This presentation delves into the realm of sports analytics, focusing on football's biggest stage-the FIFA World Cup.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We'll examine: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The significance of predicting player performance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Team and player statistics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Segoe UI" panose="020B0502040204020203" charset="0"/>
                <a:cs typeface="Segoe UI" panose="020B0502040204020203" charset="0"/>
              </a:rPr>
              <a:t>Insights on popular World Cups and home ground advantage</a:t>
            </a:r>
            <a:endParaRPr lang="en-US" altLang="en-US" sz="2400">
              <a:solidFill>
                <a:schemeClr val="bg1"/>
              </a:solidFill>
              <a:latin typeface="Segoe UI" panose="020B0502040204020203" charset="0"/>
              <a:cs typeface="Segoe UI" panose="020B05020402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584450"/>
            <a:ext cx="9759950" cy="5645150"/>
          </a:xfrm>
          <a:prstGeom prst="rect">
            <a:avLst/>
          </a:prstGeom>
        </p:spPr>
      </p:pic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0585" y="0"/>
            <a:ext cx="4852670" cy="82289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3655" y="177165"/>
            <a:ext cx="1647825" cy="4191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0" y="-16510"/>
            <a:ext cx="9311640" cy="26009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Popular Worldcup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8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165" y="0"/>
            <a:ext cx="5292090" cy="822896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-16510"/>
            <a:ext cx="9311640" cy="23380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Successful Teams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6" name="Picture 5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4775" y="169545"/>
            <a:ext cx="1647825" cy="419100"/>
          </a:xfrm>
          <a:prstGeom prst="rect">
            <a:avLst/>
          </a:prstGeom>
        </p:spPr>
      </p:pic>
      <p:pic>
        <p:nvPicPr>
          <p:cNvPr id="2" name="Picture 1" descr="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21560"/>
            <a:ext cx="9304020" cy="5907405"/>
          </a:xfrm>
          <a:prstGeom prst="rect">
            <a:avLst/>
          </a:prstGeom>
        </p:spPr>
      </p:pic>
      <p:pic>
        <p:nvPicPr>
          <p:cNvPr id="7" name="Picture 6" descr="fifa-world-cup-trophy-1000x1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165" y="16510"/>
            <a:ext cx="5292090" cy="822896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0" y="0"/>
            <a:ext cx="9311640" cy="23380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Successful Teams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1" name="Picture 10" descr="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4775" y="186055"/>
            <a:ext cx="1647825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16510"/>
            <a:ext cx="5292090" cy="822896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0" y="0"/>
            <a:ext cx="9311640" cy="23380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Successful Home Teams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1" name="Picture 10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86055"/>
            <a:ext cx="1647825" cy="419100"/>
          </a:xfrm>
          <a:prstGeom prst="rect">
            <a:avLst/>
          </a:prstGeom>
        </p:spPr>
      </p:pic>
      <p:pic>
        <p:nvPicPr>
          <p:cNvPr id="2" name="Picture 1" descr="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38070"/>
            <a:ext cx="9312275" cy="59048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16510"/>
            <a:ext cx="5292090" cy="822896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0" y="0"/>
            <a:ext cx="9311640" cy="23380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Successful Away Teams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11" name="Picture 10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86055"/>
            <a:ext cx="1647825" cy="419100"/>
          </a:xfrm>
          <a:prstGeom prst="rect">
            <a:avLst/>
          </a:prstGeom>
        </p:spPr>
      </p:pic>
      <p:pic>
        <p:nvPicPr>
          <p:cNvPr id="2" name="Picture 1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6425"/>
            <a:ext cx="9100820" cy="62852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1035" cy="8735695"/>
          </a:xfrm>
          <a:prstGeom prst="rect">
            <a:avLst/>
          </a:prstGeom>
        </p:spPr>
      </p:pic>
      <p:pic>
        <p:nvPicPr>
          <p:cNvPr id="6" name="Picture 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3825" y="149225"/>
            <a:ext cx="1647825" cy="514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0"/>
            <a:ext cx="5292090" cy="822896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-16510"/>
            <a:ext cx="9311640" cy="26009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Player Count as per Team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6" name="Picture 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69545"/>
            <a:ext cx="1647825" cy="419100"/>
          </a:xfrm>
          <a:prstGeom prst="rect">
            <a:avLst/>
          </a:prstGeom>
        </p:spPr>
      </p:pic>
      <p:pic>
        <p:nvPicPr>
          <p:cNvPr id="3" name="Picture 2" descr="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84450"/>
            <a:ext cx="9281795" cy="56857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fifa-world-cup-trophy-1000x1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165" y="0"/>
            <a:ext cx="5292090" cy="822896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-16510"/>
            <a:ext cx="9311640" cy="26009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50000"/>
              </a:lnSpc>
            </a:pPr>
            <a:r>
              <a:rPr lang="en-US" altLang="en-IN" sz="4400" dirty="0">
                <a:solidFill>
                  <a:srgbClr val="FFFFFF"/>
                </a:solidFill>
                <a:latin typeface="Segoe UI Semibold" panose="020B0702040204020203" charset="0"/>
                <a:ea typeface="Unbounded" pitchFamily="34" charset="-122"/>
                <a:cs typeface="Segoe UI Semibold" panose="020B0702040204020203" charset="0"/>
                <a:sym typeface="+mn-ea"/>
              </a:rPr>
              <a:t>Benefits of Home Ground</a:t>
            </a:r>
            <a:endParaRPr lang="en-US" altLang="en-IN" sz="4400" dirty="0">
              <a:solidFill>
                <a:srgbClr val="FFFFFF"/>
              </a:solidFill>
              <a:latin typeface="Segoe UI Semibold" panose="020B0702040204020203" charset="0"/>
              <a:ea typeface="Unbounded" pitchFamily="34" charset="-122"/>
              <a:cs typeface="Segoe UI Semibold" panose="020B0702040204020203" charset="0"/>
              <a:sym typeface="+mn-ea"/>
            </a:endParaRPr>
          </a:p>
        </p:txBody>
      </p:sp>
      <p:pic>
        <p:nvPicPr>
          <p:cNvPr id="6" name="Picture 5" descr="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775" y="169545"/>
            <a:ext cx="1647825" cy="419100"/>
          </a:xfrm>
          <a:prstGeom prst="rect">
            <a:avLst/>
          </a:prstGeom>
        </p:spPr>
      </p:pic>
      <p:pic>
        <p:nvPicPr>
          <p:cNvPr id="2" name="Picture 1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7785"/>
            <a:ext cx="9272270" cy="563118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934</Words>
  <Application>WPS Slides</Application>
  <PresentationFormat>On-screen Show (16:9)</PresentationFormat>
  <Paragraphs>58</Paragraphs>
  <Slides>15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Arial</vt:lpstr>
      <vt:lpstr>SimSun</vt:lpstr>
      <vt:lpstr>Wingdings</vt:lpstr>
      <vt:lpstr>Unbounded</vt:lpstr>
      <vt:lpstr>Unbounded</vt:lpstr>
      <vt:lpstr>Unbounded</vt:lpstr>
      <vt:lpstr>Segoe UI</vt:lpstr>
      <vt:lpstr>Segoe UI Semibold</vt:lpstr>
      <vt:lpstr>Cabin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Admin</cp:lastModifiedBy>
  <cp:revision>23</cp:revision>
  <dcterms:created xsi:type="dcterms:W3CDTF">2025-04-19T04:54:00Z</dcterms:created>
  <dcterms:modified xsi:type="dcterms:W3CDTF">2025-04-22T08:58:21Z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856A57265C634532838789246F09E43D_13</vt:lpwstr>
  </property>
  <property fmtid="{D5CDD505-2E9C-101B-9397-08002B2CF9AE}" pid="3" name="KSOProductBuildVer">
    <vt:lpwstr>1033-12.2.0.20795</vt:lpwstr>
  </property>
</Properties>
</file>